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>
        <p:scale>
          <a:sx n="75" d="100"/>
          <a:sy n="75" d="100"/>
        </p:scale>
        <p:origin x="-2982" y="360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A7F92F-D420-4B12-BF5B-F2C09CB9DCFA}" type="datetimeFigureOut">
              <a:rPr lang="en-US" smtClean="0"/>
              <a:t>8/18/2016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CD2B57-A60A-414F-9FB9-EE2434881F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15295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A7F92F-D420-4B12-BF5B-F2C09CB9DCFA}" type="datetimeFigureOut">
              <a:rPr lang="en-US" smtClean="0"/>
              <a:t>8/18/2016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CD2B57-A60A-414F-9FB9-EE2434881F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66213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A7F92F-D420-4B12-BF5B-F2C09CB9DCFA}" type="datetimeFigureOut">
              <a:rPr lang="en-US" smtClean="0"/>
              <a:t>8/18/2016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CD2B57-A60A-414F-9FB9-EE2434881F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58491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A7F92F-D420-4B12-BF5B-F2C09CB9DCFA}" type="datetimeFigureOut">
              <a:rPr lang="en-US" smtClean="0"/>
              <a:t>8/18/2016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CD2B57-A60A-414F-9FB9-EE2434881F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53322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A7F92F-D420-4B12-BF5B-F2C09CB9DCFA}" type="datetimeFigureOut">
              <a:rPr lang="en-US" smtClean="0"/>
              <a:t>8/18/2016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CD2B57-A60A-414F-9FB9-EE2434881F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97090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A7F92F-D420-4B12-BF5B-F2C09CB9DCFA}" type="datetimeFigureOut">
              <a:rPr lang="en-US" smtClean="0"/>
              <a:t>8/18/2016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CD2B57-A60A-414F-9FB9-EE2434881F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40847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A7F92F-D420-4B12-BF5B-F2C09CB9DCFA}" type="datetimeFigureOut">
              <a:rPr lang="en-US" smtClean="0"/>
              <a:t>8/18/2016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CD2B57-A60A-414F-9FB9-EE2434881F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39017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A7F92F-D420-4B12-BF5B-F2C09CB9DCFA}" type="datetimeFigureOut">
              <a:rPr lang="en-US" smtClean="0"/>
              <a:t>8/18/2016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CD2B57-A60A-414F-9FB9-EE2434881F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33550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A7F92F-D420-4B12-BF5B-F2C09CB9DCFA}" type="datetimeFigureOut">
              <a:rPr lang="en-US" smtClean="0"/>
              <a:t>8/18/2016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CD2B57-A60A-414F-9FB9-EE2434881F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20559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A7F92F-D420-4B12-BF5B-F2C09CB9DCFA}" type="datetimeFigureOut">
              <a:rPr lang="en-US" smtClean="0"/>
              <a:t>8/18/2016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CD2B57-A60A-414F-9FB9-EE2434881F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15128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A7F92F-D420-4B12-BF5B-F2C09CB9DCFA}" type="datetimeFigureOut">
              <a:rPr lang="en-US" smtClean="0"/>
              <a:t>8/18/2016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CD2B57-A60A-414F-9FB9-EE2434881F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74558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A7F92F-D420-4B12-BF5B-F2C09CB9DCFA}" type="datetimeFigureOut">
              <a:rPr lang="en-US" smtClean="0"/>
              <a:t>8/18/2016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CD2B57-A60A-414F-9FB9-EE2434881F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79305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4" name="Straight Connector 23"/>
          <p:cNvCxnSpPr/>
          <p:nvPr/>
        </p:nvCxnSpPr>
        <p:spPr>
          <a:xfrm>
            <a:off x="0" y="381000"/>
            <a:ext cx="6858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228600" y="51843"/>
            <a:ext cx="685800" cy="24622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/>
              <a:t>LOGO</a:t>
            </a:r>
            <a:endParaRPr lang="en-US" sz="1000" dirty="0"/>
          </a:p>
        </p:txBody>
      </p:sp>
      <p:sp>
        <p:nvSpPr>
          <p:cNvPr id="27" name="TextBox 26"/>
          <p:cNvSpPr txBox="1"/>
          <p:nvPr/>
        </p:nvSpPr>
        <p:spPr>
          <a:xfrm>
            <a:off x="2454039" y="164067"/>
            <a:ext cx="436369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HOME     BENEFITS    VEHICLE LISTINGS     START ADVERTISING NOW     CONTACT</a:t>
            </a:r>
            <a:endParaRPr lang="en-US" sz="1000" dirty="0"/>
          </a:p>
        </p:txBody>
      </p:sp>
      <p:sp>
        <p:nvSpPr>
          <p:cNvPr id="42" name="TextBox 41"/>
          <p:cNvSpPr txBox="1"/>
          <p:nvPr/>
        </p:nvSpPr>
        <p:spPr>
          <a:xfrm>
            <a:off x="258144" y="762000"/>
            <a:ext cx="344453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START ADVERTISING NOW</a:t>
            </a:r>
          </a:p>
        </p:txBody>
      </p:sp>
      <p:cxnSp>
        <p:nvCxnSpPr>
          <p:cNvPr id="43" name="Straight Connector 42"/>
          <p:cNvCxnSpPr/>
          <p:nvPr/>
        </p:nvCxnSpPr>
        <p:spPr>
          <a:xfrm>
            <a:off x="258144" y="1223665"/>
            <a:ext cx="286605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Straight Connector 3"/>
          <p:cNvCxnSpPr/>
          <p:nvPr/>
        </p:nvCxnSpPr>
        <p:spPr>
          <a:xfrm>
            <a:off x="324221" y="2061925"/>
            <a:ext cx="0" cy="2286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324221" y="2290525"/>
            <a:ext cx="188557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258144" y="1588532"/>
            <a:ext cx="188705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latin typeface="Andalus" pitchFamily="18" charset="-78"/>
                <a:cs typeface="Andalus" pitchFamily="18" charset="-78"/>
              </a:rPr>
              <a:t>PERSONAL INFORMATION</a:t>
            </a:r>
            <a:endParaRPr lang="en-US" sz="600" b="1" dirty="0"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228600" y="1846481"/>
            <a:ext cx="45717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>
                <a:latin typeface="Andalus" pitchFamily="18" charset="-78"/>
                <a:cs typeface="Andalus" pitchFamily="18" charset="-78"/>
              </a:rPr>
              <a:t>NAME</a:t>
            </a:r>
            <a:endParaRPr lang="en-US" sz="100" dirty="0">
              <a:latin typeface="Andalus" pitchFamily="18" charset="-78"/>
              <a:cs typeface="Andalus" pitchFamily="18" charset="-78"/>
            </a:endParaRPr>
          </a:p>
        </p:txBody>
      </p:sp>
      <p:cxnSp>
        <p:nvCxnSpPr>
          <p:cNvPr id="35" name="Straight Connector 34"/>
          <p:cNvCxnSpPr/>
          <p:nvPr/>
        </p:nvCxnSpPr>
        <p:spPr>
          <a:xfrm>
            <a:off x="324221" y="2596373"/>
            <a:ext cx="0" cy="2286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>
            <a:off x="324221" y="2824973"/>
            <a:ext cx="188557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>
            <a:off x="228600" y="2380929"/>
            <a:ext cx="79220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>
                <a:latin typeface="Andalus" pitchFamily="18" charset="-78"/>
                <a:cs typeface="Andalus" pitchFamily="18" charset="-78"/>
              </a:rPr>
              <a:t>CONTACT NO</a:t>
            </a:r>
            <a:endParaRPr lang="en-US" sz="100" dirty="0">
              <a:latin typeface="Andalus" pitchFamily="18" charset="-78"/>
              <a:cs typeface="Andalus" pitchFamily="18" charset="-78"/>
            </a:endParaRPr>
          </a:p>
        </p:txBody>
      </p:sp>
      <p:cxnSp>
        <p:nvCxnSpPr>
          <p:cNvPr id="38" name="Straight Connector 37"/>
          <p:cNvCxnSpPr/>
          <p:nvPr/>
        </p:nvCxnSpPr>
        <p:spPr>
          <a:xfrm>
            <a:off x="324221" y="3160290"/>
            <a:ext cx="0" cy="2286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>
          <a:xfrm>
            <a:off x="324221" y="3388890"/>
            <a:ext cx="188557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/>
          <p:cNvSpPr txBox="1"/>
          <p:nvPr/>
        </p:nvSpPr>
        <p:spPr>
          <a:xfrm>
            <a:off x="228600" y="2944846"/>
            <a:ext cx="89800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>
                <a:latin typeface="Andalus" pitchFamily="18" charset="-78"/>
                <a:cs typeface="Andalus" pitchFamily="18" charset="-78"/>
              </a:rPr>
              <a:t>EMAIL ADDRESS</a:t>
            </a:r>
            <a:endParaRPr lang="en-US" sz="100" dirty="0">
              <a:latin typeface="Andalus" pitchFamily="18" charset="-78"/>
              <a:cs typeface="Andalus" pitchFamily="18" charset="-78"/>
            </a:endParaRPr>
          </a:p>
        </p:txBody>
      </p:sp>
      <p:cxnSp>
        <p:nvCxnSpPr>
          <p:cNvPr id="41" name="Straight Connector 40"/>
          <p:cNvCxnSpPr/>
          <p:nvPr/>
        </p:nvCxnSpPr>
        <p:spPr>
          <a:xfrm>
            <a:off x="353765" y="3733800"/>
            <a:ext cx="0" cy="2286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>
            <a:off x="353765" y="3962400"/>
            <a:ext cx="185603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TextBox 45"/>
          <p:cNvSpPr txBox="1"/>
          <p:nvPr/>
        </p:nvSpPr>
        <p:spPr>
          <a:xfrm>
            <a:off x="258144" y="3518356"/>
            <a:ext cx="534121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>
                <a:latin typeface="Andalus" pitchFamily="18" charset="-78"/>
                <a:cs typeface="Andalus" pitchFamily="18" charset="-78"/>
              </a:rPr>
              <a:t>USER ID</a:t>
            </a:r>
            <a:endParaRPr lang="en-US" sz="100" dirty="0">
              <a:latin typeface="Andalus" pitchFamily="18" charset="-78"/>
              <a:cs typeface="Andalus" pitchFamily="18" charset="-78"/>
            </a:endParaRPr>
          </a:p>
        </p:txBody>
      </p:sp>
      <p:cxnSp>
        <p:nvCxnSpPr>
          <p:cNvPr id="48" name="Straight Connector 47"/>
          <p:cNvCxnSpPr/>
          <p:nvPr/>
        </p:nvCxnSpPr>
        <p:spPr>
          <a:xfrm>
            <a:off x="353765" y="4286250"/>
            <a:ext cx="0" cy="2286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/>
          <p:cNvCxnSpPr/>
          <p:nvPr/>
        </p:nvCxnSpPr>
        <p:spPr>
          <a:xfrm>
            <a:off x="353765" y="4514850"/>
            <a:ext cx="185603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TextBox 51"/>
          <p:cNvSpPr txBox="1"/>
          <p:nvPr/>
        </p:nvSpPr>
        <p:spPr>
          <a:xfrm>
            <a:off x="258144" y="4070806"/>
            <a:ext cx="69281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>
                <a:latin typeface="Andalus" pitchFamily="18" charset="-78"/>
                <a:cs typeface="Andalus" pitchFamily="18" charset="-78"/>
              </a:rPr>
              <a:t>PASSWORD</a:t>
            </a:r>
            <a:endParaRPr lang="en-US" sz="100" dirty="0">
              <a:latin typeface="Andalus" pitchFamily="18" charset="-78"/>
              <a:cs typeface="Andalus" pitchFamily="18" charset="-78"/>
            </a:endParaRPr>
          </a:p>
        </p:txBody>
      </p:sp>
      <p:cxnSp>
        <p:nvCxnSpPr>
          <p:cNvPr id="53" name="Straight Connector 52"/>
          <p:cNvCxnSpPr/>
          <p:nvPr/>
        </p:nvCxnSpPr>
        <p:spPr>
          <a:xfrm>
            <a:off x="353765" y="4838700"/>
            <a:ext cx="0" cy="2286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/>
          <p:cNvCxnSpPr/>
          <p:nvPr/>
        </p:nvCxnSpPr>
        <p:spPr>
          <a:xfrm>
            <a:off x="353765" y="5067300"/>
            <a:ext cx="185603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TextBox 54"/>
          <p:cNvSpPr txBox="1"/>
          <p:nvPr/>
        </p:nvSpPr>
        <p:spPr>
          <a:xfrm>
            <a:off x="258144" y="4623256"/>
            <a:ext cx="114646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>
                <a:latin typeface="Andalus" pitchFamily="18" charset="-78"/>
                <a:cs typeface="Andalus" pitchFamily="18" charset="-78"/>
              </a:rPr>
              <a:t>CONFIRM PASSWORD</a:t>
            </a:r>
            <a:endParaRPr lang="en-US" sz="100" dirty="0">
              <a:latin typeface="Andalus" pitchFamily="18" charset="-78"/>
              <a:cs typeface="Andalus" pitchFamily="18" charset="-78"/>
            </a:endParaRPr>
          </a:p>
        </p:txBody>
      </p:sp>
      <p:cxnSp>
        <p:nvCxnSpPr>
          <p:cNvPr id="56" name="Straight Connector 55"/>
          <p:cNvCxnSpPr/>
          <p:nvPr/>
        </p:nvCxnSpPr>
        <p:spPr>
          <a:xfrm>
            <a:off x="352796" y="5643325"/>
            <a:ext cx="0" cy="2286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/>
          <p:cNvCxnSpPr/>
          <p:nvPr/>
        </p:nvCxnSpPr>
        <p:spPr>
          <a:xfrm>
            <a:off x="352796" y="5871925"/>
            <a:ext cx="188557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TextBox 57"/>
          <p:cNvSpPr txBox="1"/>
          <p:nvPr/>
        </p:nvSpPr>
        <p:spPr>
          <a:xfrm>
            <a:off x="286719" y="5169932"/>
            <a:ext cx="157767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latin typeface="Andalus" pitchFamily="18" charset="-78"/>
                <a:cs typeface="Andalus" pitchFamily="18" charset="-78"/>
              </a:rPr>
              <a:t>PRICE INFORMATION</a:t>
            </a:r>
            <a:endParaRPr lang="en-US" sz="600" b="1" dirty="0"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257175" y="5427881"/>
            <a:ext cx="81945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>
                <a:latin typeface="Andalus" pitchFamily="18" charset="-78"/>
                <a:cs typeface="Andalus" pitchFamily="18" charset="-78"/>
              </a:rPr>
              <a:t>SELLING PRICE</a:t>
            </a:r>
            <a:endParaRPr lang="en-US" sz="100" dirty="0">
              <a:latin typeface="Andalus" pitchFamily="18" charset="-78"/>
              <a:cs typeface="Andalus" pitchFamily="18" charset="-78"/>
            </a:endParaRPr>
          </a:p>
        </p:txBody>
      </p:sp>
      <p:cxnSp>
        <p:nvCxnSpPr>
          <p:cNvPr id="60" name="Straight Connector 59"/>
          <p:cNvCxnSpPr/>
          <p:nvPr/>
        </p:nvCxnSpPr>
        <p:spPr>
          <a:xfrm>
            <a:off x="352796" y="6177773"/>
            <a:ext cx="0" cy="2286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/>
          <p:cNvCxnSpPr/>
          <p:nvPr/>
        </p:nvCxnSpPr>
        <p:spPr>
          <a:xfrm>
            <a:off x="352796" y="6406373"/>
            <a:ext cx="188557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TextBox 61"/>
          <p:cNvSpPr txBox="1"/>
          <p:nvPr/>
        </p:nvSpPr>
        <p:spPr>
          <a:xfrm>
            <a:off x="257175" y="5962329"/>
            <a:ext cx="934871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>
                <a:latin typeface="Andalus" pitchFamily="18" charset="-78"/>
                <a:cs typeface="Andalus" pitchFamily="18" charset="-78"/>
              </a:rPr>
              <a:t>DOWNPAYMENT</a:t>
            </a:r>
            <a:endParaRPr lang="en-US" sz="100" dirty="0">
              <a:latin typeface="Andalus" pitchFamily="18" charset="-78"/>
              <a:cs typeface="Andalus" pitchFamily="18" charset="-78"/>
            </a:endParaRPr>
          </a:p>
        </p:txBody>
      </p:sp>
      <p:cxnSp>
        <p:nvCxnSpPr>
          <p:cNvPr id="63" name="Straight Connector 62"/>
          <p:cNvCxnSpPr/>
          <p:nvPr/>
        </p:nvCxnSpPr>
        <p:spPr>
          <a:xfrm>
            <a:off x="352796" y="6741690"/>
            <a:ext cx="0" cy="2286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/>
          <p:cNvCxnSpPr/>
          <p:nvPr/>
        </p:nvCxnSpPr>
        <p:spPr>
          <a:xfrm>
            <a:off x="352796" y="6970290"/>
            <a:ext cx="188557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TextBox 64"/>
          <p:cNvSpPr txBox="1"/>
          <p:nvPr/>
        </p:nvSpPr>
        <p:spPr>
          <a:xfrm>
            <a:off x="257175" y="6526246"/>
            <a:ext cx="885179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>
                <a:latin typeface="Andalus" pitchFamily="18" charset="-78"/>
                <a:cs typeface="Andalus" pitchFamily="18" charset="-78"/>
              </a:rPr>
              <a:t>LOAN AMOUNT</a:t>
            </a:r>
            <a:endParaRPr lang="en-US" sz="100" dirty="0">
              <a:latin typeface="Andalus" pitchFamily="18" charset="-78"/>
              <a:cs typeface="Andalus" pitchFamily="18" charset="-78"/>
            </a:endParaRPr>
          </a:p>
        </p:txBody>
      </p:sp>
      <p:cxnSp>
        <p:nvCxnSpPr>
          <p:cNvPr id="66" name="Straight Connector 65"/>
          <p:cNvCxnSpPr/>
          <p:nvPr/>
        </p:nvCxnSpPr>
        <p:spPr>
          <a:xfrm>
            <a:off x="382340" y="7315200"/>
            <a:ext cx="0" cy="2286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Connector 66"/>
          <p:cNvCxnSpPr/>
          <p:nvPr/>
        </p:nvCxnSpPr>
        <p:spPr>
          <a:xfrm>
            <a:off x="382340" y="7543800"/>
            <a:ext cx="185603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TextBox 67"/>
          <p:cNvSpPr txBox="1"/>
          <p:nvPr/>
        </p:nvSpPr>
        <p:spPr>
          <a:xfrm>
            <a:off x="286719" y="7099756"/>
            <a:ext cx="75693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>
                <a:latin typeface="Andalus" pitchFamily="18" charset="-78"/>
                <a:cs typeface="Andalus" pitchFamily="18" charset="-78"/>
              </a:rPr>
              <a:t>INSTALMENT</a:t>
            </a:r>
            <a:endParaRPr lang="en-US" sz="100" dirty="0">
              <a:latin typeface="Andalus" pitchFamily="18" charset="-78"/>
              <a:cs typeface="Andalus" pitchFamily="18" charset="-78"/>
            </a:endParaRPr>
          </a:p>
        </p:txBody>
      </p:sp>
      <p:cxnSp>
        <p:nvCxnSpPr>
          <p:cNvPr id="79" name="Straight Connector 78"/>
          <p:cNvCxnSpPr/>
          <p:nvPr/>
        </p:nvCxnSpPr>
        <p:spPr>
          <a:xfrm>
            <a:off x="2703622" y="2073593"/>
            <a:ext cx="0" cy="2286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Connector 79"/>
          <p:cNvCxnSpPr/>
          <p:nvPr/>
        </p:nvCxnSpPr>
        <p:spPr>
          <a:xfrm>
            <a:off x="2703622" y="2302193"/>
            <a:ext cx="188557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" name="TextBox 80"/>
          <p:cNvSpPr txBox="1"/>
          <p:nvPr/>
        </p:nvSpPr>
        <p:spPr>
          <a:xfrm>
            <a:off x="2637545" y="1600200"/>
            <a:ext cx="176683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latin typeface="Andalus" pitchFamily="18" charset="-78"/>
                <a:cs typeface="Andalus" pitchFamily="18" charset="-78"/>
              </a:rPr>
              <a:t>VEHICLE INFORMATION</a:t>
            </a:r>
            <a:endParaRPr lang="en-US" sz="600" b="1" dirty="0"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2608001" y="1858149"/>
            <a:ext cx="928459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>
                <a:latin typeface="Andalus" pitchFamily="18" charset="-78"/>
                <a:cs typeface="Andalus" pitchFamily="18" charset="-78"/>
              </a:rPr>
              <a:t>VEHICLE REG NO</a:t>
            </a:r>
            <a:endParaRPr lang="en-US" sz="100" dirty="0">
              <a:latin typeface="Andalus" pitchFamily="18" charset="-78"/>
              <a:cs typeface="Andalus" pitchFamily="18" charset="-78"/>
            </a:endParaRPr>
          </a:p>
        </p:txBody>
      </p:sp>
      <p:cxnSp>
        <p:nvCxnSpPr>
          <p:cNvPr id="83" name="Straight Connector 82"/>
          <p:cNvCxnSpPr/>
          <p:nvPr/>
        </p:nvCxnSpPr>
        <p:spPr>
          <a:xfrm>
            <a:off x="2703622" y="2608041"/>
            <a:ext cx="0" cy="2286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Connector 83"/>
          <p:cNvCxnSpPr/>
          <p:nvPr/>
        </p:nvCxnSpPr>
        <p:spPr>
          <a:xfrm>
            <a:off x="2703622" y="2836641"/>
            <a:ext cx="188557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5" name="TextBox 84"/>
          <p:cNvSpPr txBox="1"/>
          <p:nvPr/>
        </p:nvSpPr>
        <p:spPr>
          <a:xfrm>
            <a:off x="2608001" y="2392597"/>
            <a:ext cx="84670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>
                <a:latin typeface="Andalus" pitchFamily="18" charset="-78"/>
                <a:cs typeface="Andalus" pitchFamily="18" charset="-78"/>
              </a:rPr>
              <a:t>VEHICLE MAKE</a:t>
            </a:r>
            <a:endParaRPr lang="en-US" sz="100" dirty="0">
              <a:latin typeface="Andalus" pitchFamily="18" charset="-78"/>
              <a:cs typeface="Andalus" pitchFamily="18" charset="-78"/>
            </a:endParaRPr>
          </a:p>
        </p:txBody>
      </p:sp>
      <p:cxnSp>
        <p:nvCxnSpPr>
          <p:cNvPr id="86" name="Straight Connector 85"/>
          <p:cNvCxnSpPr/>
          <p:nvPr/>
        </p:nvCxnSpPr>
        <p:spPr>
          <a:xfrm>
            <a:off x="2703622" y="3171958"/>
            <a:ext cx="0" cy="2286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Straight Connector 86"/>
          <p:cNvCxnSpPr/>
          <p:nvPr/>
        </p:nvCxnSpPr>
        <p:spPr>
          <a:xfrm>
            <a:off x="2703622" y="3400558"/>
            <a:ext cx="188557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8" name="TextBox 87"/>
          <p:cNvSpPr txBox="1"/>
          <p:nvPr/>
        </p:nvSpPr>
        <p:spPr>
          <a:xfrm>
            <a:off x="2608001" y="2956514"/>
            <a:ext cx="92044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>
                <a:latin typeface="Andalus" pitchFamily="18" charset="-78"/>
                <a:cs typeface="Andalus" pitchFamily="18" charset="-78"/>
              </a:rPr>
              <a:t>VEHICLE MODEL</a:t>
            </a:r>
            <a:endParaRPr lang="en-US" sz="100" dirty="0">
              <a:latin typeface="Andalus" pitchFamily="18" charset="-78"/>
              <a:cs typeface="Andalus" pitchFamily="18" charset="-78"/>
            </a:endParaRPr>
          </a:p>
        </p:txBody>
      </p:sp>
      <p:cxnSp>
        <p:nvCxnSpPr>
          <p:cNvPr id="89" name="Straight Connector 88"/>
          <p:cNvCxnSpPr/>
          <p:nvPr/>
        </p:nvCxnSpPr>
        <p:spPr>
          <a:xfrm>
            <a:off x="2733166" y="3745468"/>
            <a:ext cx="0" cy="2286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Straight Connector 89"/>
          <p:cNvCxnSpPr/>
          <p:nvPr/>
        </p:nvCxnSpPr>
        <p:spPr>
          <a:xfrm>
            <a:off x="2733166" y="3974068"/>
            <a:ext cx="185603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1" name="TextBox 90"/>
          <p:cNvSpPr txBox="1"/>
          <p:nvPr/>
        </p:nvSpPr>
        <p:spPr>
          <a:xfrm>
            <a:off x="2637545" y="3530024"/>
            <a:ext cx="102143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>
                <a:latin typeface="Andalus" pitchFamily="18" charset="-78"/>
                <a:cs typeface="Andalus" pitchFamily="18" charset="-78"/>
              </a:rPr>
              <a:t>VEHICLE REG DATE</a:t>
            </a:r>
            <a:endParaRPr lang="en-US" sz="100" dirty="0">
              <a:latin typeface="Andalus" pitchFamily="18" charset="-78"/>
              <a:cs typeface="Andalus" pitchFamily="18" charset="-78"/>
            </a:endParaRPr>
          </a:p>
        </p:txBody>
      </p:sp>
      <p:cxnSp>
        <p:nvCxnSpPr>
          <p:cNvPr id="92" name="Straight Connector 91"/>
          <p:cNvCxnSpPr/>
          <p:nvPr/>
        </p:nvCxnSpPr>
        <p:spPr>
          <a:xfrm>
            <a:off x="2733166" y="4297918"/>
            <a:ext cx="0" cy="2286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Straight Connector 92"/>
          <p:cNvCxnSpPr/>
          <p:nvPr/>
        </p:nvCxnSpPr>
        <p:spPr>
          <a:xfrm>
            <a:off x="2733166" y="4526518"/>
            <a:ext cx="185603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4" name="TextBox 93"/>
          <p:cNvSpPr txBox="1"/>
          <p:nvPr/>
        </p:nvSpPr>
        <p:spPr>
          <a:xfrm>
            <a:off x="2637545" y="4082474"/>
            <a:ext cx="95410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>
                <a:latin typeface="Andalus" pitchFamily="18" charset="-78"/>
                <a:cs typeface="Andalus" pitchFamily="18" charset="-78"/>
              </a:rPr>
              <a:t>VEHICLE SCHEME</a:t>
            </a:r>
            <a:endParaRPr lang="en-US" sz="100" dirty="0">
              <a:latin typeface="Andalus" pitchFamily="18" charset="-78"/>
              <a:cs typeface="Andalus" pitchFamily="18" charset="-78"/>
            </a:endParaRPr>
          </a:p>
        </p:txBody>
      </p:sp>
      <p:cxnSp>
        <p:nvCxnSpPr>
          <p:cNvPr id="95" name="Straight Connector 94"/>
          <p:cNvCxnSpPr/>
          <p:nvPr/>
        </p:nvCxnSpPr>
        <p:spPr>
          <a:xfrm>
            <a:off x="2733166" y="4850368"/>
            <a:ext cx="0" cy="2286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Straight Connector 95"/>
          <p:cNvCxnSpPr/>
          <p:nvPr/>
        </p:nvCxnSpPr>
        <p:spPr>
          <a:xfrm>
            <a:off x="2733166" y="5078968"/>
            <a:ext cx="185603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7" name="TextBox 96"/>
          <p:cNvSpPr txBox="1"/>
          <p:nvPr/>
        </p:nvSpPr>
        <p:spPr>
          <a:xfrm>
            <a:off x="2637545" y="4634924"/>
            <a:ext cx="86113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>
                <a:latin typeface="Andalus" pitchFamily="18" charset="-78"/>
                <a:cs typeface="Andalus" pitchFamily="18" charset="-78"/>
              </a:rPr>
              <a:t>TRANSMISSION</a:t>
            </a:r>
            <a:endParaRPr lang="en-US" sz="100" dirty="0">
              <a:latin typeface="Andalus" pitchFamily="18" charset="-78"/>
              <a:cs typeface="Andalus" pitchFamily="18" charset="-78"/>
            </a:endParaRPr>
          </a:p>
        </p:txBody>
      </p:sp>
      <p:cxnSp>
        <p:nvCxnSpPr>
          <p:cNvPr id="103" name="Straight Connector 102"/>
          <p:cNvCxnSpPr/>
          <p:nvPr/>
        </p:nvCxnSpPr>
        <p:spPr>
          <a:xfrm>
            <a:off x="2761143" y="5418237"/>
            <a:ext cx="0" cy="2286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Straight Connector 103"/>
          <p:cNvCxnSpPr/>
          <p:nvPr/>
        </p:nvCxnSpPr>
        <p:spPr>
          <a:xfrm>
            <a:off x="2761143" y="5646837"/>
            <a:ext cx="188557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5" name="TextBox 104"/>
          <p:cNvSpPr txBox="1"/>
          <p:nvPr/>
        </p:nvSpPr>
        <p:spPr>
          <a:xfrm>
            <a:off x="2665522" y="5202793"/>
            <a:ext cx="98937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>
                <a:latin typeface="Andalus" pitchFamily="18" charset="-78"/>
                <a:cs typeface="Andalus" pitchFamily="18" charset="-78"/>
              </a:rPr>
              <a:t>ENGINE CAPACITY</a:t>
            </a:r>
            <a:endParaRPr lang="en-US" sz="100" dirty="0">
              <a:latin typeface="Andalus" pitchFamily="18" charset="-78"/>
              <a:cs typeface="Andalus" pitchFamily="18" charset="-78"/>
            </a:endParaRPr>
          </a:p>
        </p:txBody>
      </p:sp>
      <p:cxnSp>
        <p:nvCxnSpPr>
          <p:cNvPr id="106" name="Straight Connector 105"/>
          <p:cNvCxnSpPr/>
          <p:nvPr/>
        </p:nvCxnSpPr>
        <p:spPr>
          <a:xfrm>
            <a:off x="2761143" y="5982154"/>
            <a:ext cx="0" cy="2286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Straight Connector 106"/>
          <p:cNvCxnSpPr/>
          <p:nvPr/>
        </p:nvCxnSpPr>
        <p:spPr>
          <a:xfrm>
            <a:off x="2761143" y="6210754"/>
            <a:ext cx="188557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8" name="TextBox 107"/>
          <p:cNvSpPr txBox="1"/>
          <p:nvPr/>
        </p:nvSpPr>
        <p:spPr>
          <a:xfrm>
            <a:off x="2665522" y="5766710"/>
            <a:ext cx="41389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>
                <a:latin typeface="Andalus" pitchFamily="18" charset="-78"/>
                <a:cs typeface="Andalus" pitchFamily="18" charset="-78"/>
              </a:rPr>
              <a:t>OMV</a:t>
            </a:r>
            <a:endParaRPr lang="en-US" sz="100" dirty="0">
              <a:latin typeface="Andalus" pitchFamily="18" charset="-78"/>
              <a:cs typeface="Andalus" pitchFamily="18" charset="-78"/>
            </a:endParaRPr>
          </a:p>
        </p:txBody>
      </p:sp>
      <p:cxnSp>
        <p:nvCxnSpPr>
          <p:cNvPr id="109" name="Straight Connector 108"/>
          <p:cNvCxnSpPr/>
          <p:nvPr/>
        </p:nvCxnSpPr>
        <p:spPr>
          <a:xfrm>
            <a:off x="2790687" y="6555664"/>
            <a:ext cx="0" cy="2286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0" name="Straight Connector 109"/>
          <p:cNvCxnSpPr/>
          <p:nvPr/>
        </p:nvCxnSpPr>
        <p:spPr>
          <a:xfrm>
            <a:off x="2790687" y="6784264"/>
            <a:ext cx="185603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1" name="TextBox 110"/>
          <p:cNvSpPr txBox="1"/>
          <p:nvPr/>
        </p:nvSpPr>
        <p:spPr>
          <a:xfrm>
            <a:off x="2695066" y="6340220"/>
            <a:ext cx="37221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>
                <a:latin typeface="Andalus" pitchFamily="18" charset="-78"/>
                <a:cs typeface="Andalus" pitchFamily="18" charset="-78"/>
              </a:rPr>
              <a:t>COE</a:t>
            </a:r>
            <a:endParaRPr lang="en-US" sz="100" dirty="0">
              <a:latin typeface="Andalus" pitchFamily="18" charset="-78"/>
              <a:cs typeface="Andalus" pitchFamily="18" charset="-78"/>
            </a:endParaRPr>
          </a:p>
        </p:txBody>
      </p:sp>
      <p:cxnSp>
        <p:nvCxnSpPr>
          <p:cNvPr id="112" name="Straight Connector 111"/>
          <p:cNvCxnSpPr/>
          <p:nvPr/>
        </p:nvCxnSpPr>
        <p:spPr>
          <a:xfrm>
            <a:off x="2790687" y="7108114"/>
            <a:ext cx="0" cy="2286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3" name="Straight Connector 112"/>
          <p:cNvCxnSpPr/>
          <p:nvPr/>
        </p:nvCxnSpPr>
        <p:spPr>
          <a:xfrm>
            <a:off x="2790687" y="7336714"/>
            <a:ext cx="185603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4" name="TextBox 113"/>
          <p:cNvSpPr txBox="1"/>
          <p:nvPr/>
        </p:nvSpPr>
        <p:spPr>
          <a:xfrm>
            <a:off x="2695066" y="6892670"/>
            <a:ext cx="34657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>
                <a:latin typeface="Andalus" pitchFamily="18" charset="-78"/>
                <a:cs typeface="Andalus" pitchFamily="18" charset="-78"/>
              </a:rPr>
              <a:t>ARF</a:t>
            </a:r>
            <a:endParaRPr lang="en-US" sz="100" dirty="0">
              <a:latin typeface="Andalus" pitchFamily="18" charset="-78"/>
              <a:cs typeface="Andalus" pitchFamily="18" charset="-78"/>
            </a:endParaRPr>
          </a:p>
        </p:txBody>
      </p:sp>
      <p:cxnSp>
        <p:nvCxnSpPr>
          <p:cNvPr id="115" name="Straight Connector 114"/>
          <p:cNvCxnSpPr/>
          <p:nvPr/>
        </p:nvCxnSpPr>
        <p:spPr>
          <a:xfrm>
            <a:off x="2790687" y="7660564"/>
            <a:ext cx="0" cy="2286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6" name="Straight Connector 115"/>
          <p:cNvCxnSpPr/>
          <p:nvPr/>
        </p:nvCxnSpPr>
        <p:spPr>
          <a:xfrm>
            <a:off x="2790687" y="7889164"/>
            <a:ext cx="185603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7" name="TextBox 116"/>
          <p:cNvSpPr txBox="1"/>
          <p:nvPr/>
        </p:nvSpPr>
        <p:spPr>
          <a:xfrm>
            <a:off x="2695066" y="7445120"/>
            <a:ext cx="779381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>
                <a:latin typeface="Andalus" pitchFamily="18" charset="-78"/>
                <a:cs typeface="Andalus" pitchFamily="18" charset="-78"/>
              </a:rPr>
              <a:t>SCRAP VALUE</a:t>
            </a:r>
            <a:endParaRPr lang="en-US" sz="100" dirty="0">
              <a:latin typeface="Andalus" pitchFamily="18" charset="-78"/>
              <a:cs typeface="Andalus" pitchFamily="18" charset="-78"/>
            </a:endParaRPr>
          </a:p>
        </p:txBody>
      </p:sp>
      <p:cxnSp>
        <p:nvCxnSpPr>
          <p:cNvPr id="120" name="Straight Connector 119"/>
          <p:cNvCxnSpPr/>
          <p:nvPr/>
        </p:nvCxnSpPr>
        <p:spPr>
          <a:xfrm>
            <a:off x="2819262" y="8247804"/>
            <a:ext cx="0" cy="2286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1" name="Straight Connector 120"/>
          <p:cNvCxnSpPr/>
          <p:nvPr/>
        </p:nvCxnSpPr>
        <p:spPr>
          <a:xfrm>
            <a:off x="2819262" y="8476404"/>
            <a:ext cx="185603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2" name="TextBox 121"/>
          <p:cNvSpPr txBox="1"/>
          <p:nvPr/>
        </p:nvSpPr>
        <p:spPr>
          <a:xfrm>
            <a:off x="2723641" y="8032360"/>
            <a:ext cx="84510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>
                <a:latin typeface="Andalus" pitchFamily="18" charset="-78"/>
                <a:cs typeface="Andalus" pitchFamily="18" charset="-78"/>
              </a:rPr>
              <a:t>DEPRECIATION</a:t>
            </a:r>
            <a:endParaRPr lang="en-US" sz="100" dirty="0">
              <a:latin typeface="Andalus" pitchFamily="18" charset="-78"/>
              <a:cs typeface="Andalus" pitchFamily="18" charset="-78"/>
            </a:endParaRPr>
          </a:p>
        </p:txBody>
      </p:sp>
      <p:cxnSp>
        <p:nvCxnSpPr>
          <p:cNvPr id="124" name="Straight Connector 123"/>
          <p:cNvCxnSpPr/>
          <p:nvPr/>
        </p:nvCxnSpPr>
        <p:spPr>
          <a:xfrm>
            <a:off x="2829756" y="8814753"/>
            <a:ext cx="0" cy="2286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5" name="Straight Connector 124"/>
          <p:cNvCxnSpPr/>
          <p:nvPr/>
        </p:nvCxnSpPr>
        <p:spPr>
          <a:xfrm>
            <a:off x="2829756" y="9043353"/>
            <a:ext cx="185603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6" name="TextBox 125"/>
          <p:cNvSpPr txBox="1"/>
          <p:nvPr/>
        </p:nvSpPr>
        <p:spPr>
          <a:xfrm>
            <a:off x="2734135" y="8599309"/>
            <a:ext cx="58541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>
                <a:latin typeface="Andalus" pitchFamily="18" charset="-78"/>
                <a:cs typeface="Andalus" pitchFamily="18" charset="-78"/>
              </a:rPr>
              <a:t>MILEAGE</a:t>
            </a:r>
            <a:endParaRPr lang="en-US" sz="100" dirty="0">
              <a:latin typeface="Andalus" pitchFamily="18" charset="-78"/>
              <a:cs typeface="Andalus" pitchFamily="18" charset="-78"/>
            </a:endParaRPr>
          </a:p>
        </p:txBody>
      </p:sp>
      <p:cxnSp>
        <p:nvCxnSpPr>
          <p:cNvPr id="128" name="Straight Connector 127"/>
          <p:cNvCxnSpPr/>
          <p:nvPr/>
        </p:nvCxnSpPr>
        <p:spPr>
          <a:xfrm>
            <a:off x="2858331" y="9401993"/>
            <a:ext cx="0" cy="2286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9" name="Straight Connector 128"/>
          <p:cNvCxnSpPr/>
          <p:nvPr/>
        </p:nvCxnSpPr>
        <p:spPr>
          <a:xfrm>
            <a:off x="2858331" y="9630593"/>
            <a:ext cx="185603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0" name="TextBox 129"/>
          <p:cNvSpPr txBox="1"/>
          <p:nvPr/>
        </p:nvSpPr>
        <p:spPr>
          <a:xfrm>
            <a:off x="2762710" y="9186549"/>
            <a:ext cx="869149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>
                <a:latin typeface="Andalus" pitchFamily="18" charset="-78"/>
                <a:cs typeface="Andalus" pitchFamily="18" charset="-78"/>
              </a:rPr>
              <a:t>NO. OF OWNER</a:t>
            </a:r>
            <a:endParaRPr lang="en-US" sz="100" dirty="0"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382340" y="1321832"/>
            <a:ext cx="1143000" cy="228600"/>
          </a:xfrm>
          <a:prstGeom prst="rect">
            <a:avLst/>
          </a:prstGeom>
          <a:noFill/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 smtClean="0">
                <a:solidFill>
                  <a:schemeClr val="tx1"/>
                </a:solidFill>
              </a:rPr>
              <a:t>Input information</a:t>
            </a:r>
            <a:endParaRPr lang="en-US" sz="1000" dirty="0">
              <a:solidFill>
                <a:schemeClr val="tx1"/>
              </a:solidFill>
            </a:endParaRPr>
          </a:p>
        </p:txBody>
      </p:sp>
      <p:sp>
        <p:nvSpPr>
          <p:cNvPr id="143" name="Rectangle 142"/>
          <p:cNvSpPr/>
          <p:nvPr/>
        </p:nvSpPr>
        <p:spPr>
          <a:xfrm>
            <a:off x="1905000" y="1321832"/>
            <a:ext cx="1143000" cy="228600"/>
          </a:xfrm>
          <a:prstGeom prst="rect">
            <a:avLst/>
          </a:prstGeom>
          <a:noFill/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 smtClean="0">
                <a:solidFill>
                  <a:schemeClr val="tx1"/>
                </a:solidFill>
              </a:rPr>
              <a:t>Upload images</a:t>
            </a:r>
            <a:endParaRPr lang="en-US" sz="1000" dirty="0">
              <a:solidFill>
                <a:schemeClr val="tx1"/>
              </a:solidFill>
            </a:endParaRPr>
          </a:p>
        </p:txBody>
      </p:sp>
      <p:sp>
        <p:nvSpPr>
          <p:cNvPr id="144" name="Rectangle 143"/>
          <p:cNvSpPr/>
          <p:nvPr/>
        </p:nvSpPr>
        <p:spPr>
          <a:xfrm>
            <a:off x="3352800" y="1321832"/>
            <a:ext cx="1600200" cy="228600"/>
          </a:xfrm>
          <a:prstGeom prst="rect">
            <a:avLst/>
          </a:prstGeom>
          <a:noFill/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 smtClean="0">
                <a:solidFill>
                  <a:schemeClr val="tx1"/>
                </a:solidFill>
              </a:rPr>
              <a:t>Advertisement </a:t>
            </a:r>
            <a:r>
              <a:rPr lang="en-US" sz="1000" dirty="0" smtClean="0">
                <a:solidFill>
                  <a:schemeClr val="tx1"/>
                </a:solidFill>
              </a:rPr>
              <a:t>Summary</a:t>
            </a:r>
            <a:endParaRPr lang="en-US" sz="1000" dirty="0">
              <a:solidFill>
                <a:schemeClr val="tx1"/>
              </a:solidFill>
            </a:endParaRPr>
          </a:p>
        </p:txBody>
      </p:sp>
      <p:cxnSp>
        <p:nvCxnSpPr>
          <p:cNvPr id="30" name="Straight Arrow Connector 29"/>
          <p:cNvCxnSpPr>
            <a:stCxn id="28" idx="3"/>
            <a:endCxn id="143" idx="1"/>
          </p:cNvCxnSpPr>
          <p:nvPr/>
        </p:nvCxnSpPr>
        <p:spPr>
          <a:xfrm>
            <a:off x="1525340" y="1436132"/>
            <a:ext cx="37966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Arrow Connector 74"/>
          <p:cNvCxnSpPr>
            <a:stCxn id="143" idx="3"/>
            <a:endCxn id="144" idx="1"/>
          </p:cNvCxnSpPr>
          <p:nvPr/>
        </p:nvCxnSpPr>
        <p:spPr>
          <a:xfrm>
            <a:off x="3048000" y="1436132"/>
            <a:ext cx="3048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1" name="TextBox 150"/>
          <p:cNvSpPr txBox="1"/>
          <p:nvPr/>
        </p:nvSpPr>
        <p:spPr>
          <a:xfrm>
            <a:off x="5346219" y="4137776"/>
            <a:ext cx="174599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latin typeface="Andalus" pitchFamily="18" charset="-78"/>
                <a:cs typeface="Andalus" pitchFamily="18" charset="-78"/>
              </a:rPr>
              <a:t>VEHICLE ILLUSTRATION</a:t>
            </a:r>
            <a:endParaRPr lang="en-US" sz="600" b="1" dirty="0"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152" name="TextBox 151"/>
          <p:cNvSpPr txBox="1"/>
          <p:nvPr/>
        </p:nvSpPr>
        <p:spPr>
          <a:xfrm>
            <a:off x="5316675" y="4770616"/>
            <a:ext cx="779381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>
                <a:latin typeface="Andalus" pitchFamily="18" charset="-78"/>
                <a:cs typeface="Andalus" pitchFamily="18" charset="-78"/>
              </a:rPr>
              <a:t>DESCRIPTION</a:t>
            </a:r>
            <a:endParaRPr lang="en-US" sz="100" dirty="0"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1024" name="Rectangle 1023"/>
          <p:cNvSpPr/>
          <p:nvPr/>
        </p:nvSpPr>
        <p:spPr>
          <a:xfrm>
            <a:off x="5346219" y="4986060"/>
            <a:ext cx="2124186" cy="1122603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6" name="TextBox 165"/>
          <p:cNvSpPr txBox="1"/>
          <p:nvPr/>
        </p:nvSpPr>
        <p:spPr>
          <a:xfrm>
            <a:off x="5316675" y="6205753"/>
            <a:ext cx="1051891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>
                <a:latin typeface="Andalus" pitchFamily="18" charset="-78"/>
                <a:cs typeface="Andalus" pitchFamily="18" charset="-78"/>
              </a:rPr>
              <a:t>WHY IS IT WORTH?</a:t>
            </a:r>
            <a:endParaRPr lang="en-US" sz="100" dirty="0"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167" name="Rectangle 166"/>
          <p:cNvSpPr/>
          <p:nvPr/>
        </p:nvSpPr>
        <p:spPr>
          <a:xfrm>
            <a:off x="5346219" y="6421197"/>
            <a:ext cx="2124186" cy="1122603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5" name="TextBox 1024"/>
          <p:cNvSpPr txBox="1"/>
          <p:nvPr/>
        </p:nvSpPr>
        <p:spPr>
          <a:xfrm>
            <a:off x="5311915" y="8707031"/>
            <a:ext cx="95090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 smtClean="0">
                <a:solidFill>
                  <a:srgbClr val="FF0000"/>
                </a:solidFill>
              </a:rPr>
              <a:t>NEXT BUTTON</a:t>
            </a:r>
            <a:endParaRPr lang="en-US" sz="1000" b="1" dirty="0">
              <a:solidFill>
                <a:srgbClr val="FF0000"/>
              </a:solidFill>
            </a:endParaRPr>
          </a:p>
        </p:txBody>
      </p:sp>
      <p:cxnSp>
        <p:nvCxnSpPr>
          <p:cNvPr id="127" name="Straight Connector 126"/>
          <p:cNvCxnSpPr/>
          <p:nvPr/>
        </p:nvCxnSpPr>
        <p:spPr>
          <a:xfrm>
            <a:off x="5505032" y="2040687"/>
            <a:ext cx="0" cy="2286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2" name="Straight Connector 131"/>
          <p:cNvCxnSpPr/>
          <p:nvPr/>
        </p:nvCxnSpPr>
        <p:spPr>
          <a:xfrm>
            <a:off x="5505032" y="2269287"/>
            <a:ext cx="185603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3" name="TextBox 132"/>
          <p:cNvSpPr txBox="1"/>
          <p:nvPr/>
        </p:nvSpPr>
        <p:spPr>
          <a:xfrm>
            <a:off x="5409411" y="1825243"/>
            <a:ext cx="107112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>
                <a:latin typeface="Andalus" pitchFamily="18" charset="-78"/>
                <a:cs typeface="Andalus" pitchFamily="18" charset="-78"/>
              </a:rPr>
              <a:t>VEHICLE CATEGORY</a:t>
            </a:r>
            <a:endParaRPr lang="en-US" sz="100" dirty="0"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134" name="TextBox 133"/>
          <p:cNvSpPr txBox="1"/>
          <p:nvPr/>
        </p:nvSpPr>
        <p:spPr>
          <a:xfrm>
            <a:off x="5437388" y="2025194"/>
            <a:ext cx="140775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Andalus" pitchFamily="18" charset="-78"/>
                <a:cs typeface="Andalus" pitchFamily="18" charset="-78"/>
              </a:rPr>
              <a:t>(Select drop down )</a:t>
            </a:r>
            <a:endParaRPr lang="en-US" sz="600" dirty="0">
              <a:latin typeface="Andalus" pitchFamily="18" charset="-78"/>
              <a:cs typeface="Andalus" pitchFamily="18" charset="-78"/>
            </a:endParaRPr>
          </a:p>
        </p:txBody>
      </p:sp>
      <p:cxnSp>
        <p:nvCxnSpPr>
          <p:cNvPr id="135" name="Straight Connector 134"/>
          <p:cNvCxnSpPr/>
          <p:nvPr/>
        </p:nvCxnSpPr>
        <p:spPr>
          <a:xfrm>
            <a:off x="5515526" y="2607636"/>
            <a:ext cx="0" cy="2286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6" name="Straight Connector 135"/>
          <p:cNvCxnSpPr/>
          <p:nvPr/>
        </p:nvCxnSpPr>
        <p:spPr>
          <a:xfrm>
            <a:off x="5515526" y="2836236"/>
            <a:ext cx="185603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7" name="TextBox 136"/>
          <p:cNvSpPr txBox="1"/>
          <p:nvPr/>
        </p:nvSpPr>
        <p:spPr>
          <a:xfrm>
            <a:off x="5419905" y="2392192"/>
            <a:ext cx="95410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>
                <a:latin typeface="Andalus" pitchFamily="18" charset="-78"/>
                <a:cs typeface="Andalus" pitchFamily="18" charset="-78"/>
              </a:rPr>
              <a:t>VEHICLE SCHEME</a:t>
            </a:r>
            <a:endParaRPr lang="en-US" sz="100" dirty="0"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142" name="TextBox 141"/>
          <p:cNvSpPr txBox="1"/>
          <p:nvPr/>
        </p:nvSpPr>
        <p:spPr>
          <a:xfrm>
            <a:off x="5461488" y="2583059"/>
            <a:ext cx="140775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Andalus" pitchFamily="18" charset="-78"/>
                <a:cs typeface="Andalus" pitchFamily="18" charset="-78"/>
              </a:rPr>
              <a:t>(Select drop down )</a:t>
            </a:r>
            <a:endParaRPr lang="en-US" sz="600" dirty="0"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098927" y="1561401"/>
            <a:ext cx="4373313" cy="7232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 smtClean="0"/>
              <a:t>Vehicle Category</a:t>
            </a:r>
            <a:r>
              <a:rPr lang="en-US" sz="1000" dirty="0" smtClean="0"/>
              <a:t/>
            </a:r>
            <a:br>
              <a:rPr lang="en-US" sz="1000" dirty="0" smtClean="0"/>
            </a:br>
            <a:r>
              <a:rPr lang="en-US" sz="1000" dirty="0" smtClean="0"/>
              <a:t>1) COE VEHICLE – VEHICLE REGISTERED MORE THAN 10 YEARS.</a:t>
            </a:r>
          </a:p>
          <a:p>
            <a:r>
              <a:rPr lang="en-US" sz="1000" dirty="0" smtClean="0"/>
              <a:t>2) OPC VEHICLE – OFF PEAK CARS (RED PLATE)</a:t>
            </a:r>
          </a:p>
          <a:p>
            <a:r>
              <a:rPr lang="en-US" sz="1000" dirty="0" smtClean="0"/>
              <a:t>3) PARF VEHICLE – VEHICLE NOT MORE THAN 10 YEARS. (ELIGIBLE PARF REBATE)</a:t>
            </a:r>
            <a:endParaRPr lang="en-US" sz="1000" dirty="0"/>
          </a:p>
        </p:txBody>
      </p:sp>
      <p:sp>
        <p:nvSpPr>
          <p:cNvPr id="145" name="TextBox 144"/>
          <p:cNvSpPr txBox="1"/>
          <p:nvPr/>
        </p:nvSpPr>
        <p:spPr>
          <a:xfrm>
            <a:off x="8094337" y="2546628"/>
            <a:ext cx="2776722" cy="8771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 smtClean="0"/>
              <a:t>VEHICLE SCHEME</a:t>
            </a:r>
            <a:r>
              <a:rPr lang="en-US" sz="1000" dirty="0" smtClean="0"/>
              <a:t/>
            </a:r>
            <a:br>
              <a:rPr lang="en-US" sz="1000" dirty="0" smtClean="0"/>
            </a:br>
            <a:r>
              <a:rPr lang="en-US" sz="1000" dirty="0" smtClean="0"/>
              <a:t>1) NORMAL – NON OPC </a:t>
            </a:r>
          </a:p>
          <a:p>
            <a:r>
              <a:rPr lang="en-US" sz="1000" dirty="0" smtClean="0"/>
              <a:t>2) UNREVISED OPC – HALF DAY SATURDAY USAGE</a:t>
            </a:r>
          </a:p>
          <a:p>
            <a:r>
              <a:rPr lang="en-US" sz="1000" dirty="0" smtClean="0"/>
              <a:t>3) REVISED OPC – FULL DAY SATURDAY USAGE</a:t>
            </a:r>
          </a:p>
          <a:p>
            <a:r>
              <a:rPr lang="en-US" sz="1000" dirty="0" smtClean="0"/>
              <a:t>4) OPC CONVERT – ORIGINAL NORMAL SCHEME</a:t>
            </a:r>
            <a:endParaRPr lang="en-US" sz="1000" dirty="0"/>
          </a:p>
        </p:txBody>
      </p:sp>
      <p:sp>
        <p:nvSpPr>
          <p:cNvPr id="2" name="TextBox 1"/>
          <p:cNvSpPr txBox="1"/>
          <p:nvPr/>
        </p:nvSpPr>
        <p:spPr>
          <a:xfrm>
            <a:off x="9482698" y="3720236"/>
            <a:ext cx="2743200" cy="97411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/>
              <a:t>LIST OF VEHICLE MAKE</a:t>
            </a:r>
            <a:endParaRPr lang="en-SG" sz="1100" b="1" dirty="0"/>
          </a:p>
          <a:p>
            <a:pPr lvl="0"/>
            <a:r>
              <a:rPr lang="en-US" sz="1100" dirty="0"/>
              <a:t>ALFA ROMEO</a:t>
            </a:r>
            <a:endParaRPr lang="en-SG" sz="1100" dirty="0"/>
          </a:p>
          <a:p>
            <a:pPr lvl="0"/>
            <a:r>
              <a:rPr lang="en-US" sz="1100" dirty="0"/>
              <a:t>ASTON MARTIN</a:t>
            </a:r>
            <a:endParaRPr lang="en-SG" sz="1100" dirty="0"/>
          </a:p>
          <a:p>
            <a:pPr lvl="0"/>
            <a:r>
              <a:rPr lang="en-US" sz="1100" dirty="0"/>
              <a:t>AUDI</a:t>
            </a:r>
            <a:endParaRPr lang="en-SG" sz="1100" dirty="0"/>
          </a:p>
          <a:p>
            <a:pPr lvl="0"/>
            <a:r>
              <a:rPr lang="en-US" sz="1100" dirty="0"/>
              <a:t>BENTLEY</a:t>
            </a:r>
            <a:endParaRPr lang="en-SG" sz="1100" dirty="0"/>
          </a:p>
          <a:p>
            <a:pPr lvl="0"/>
            <a:r>
              <a:rPr lang="en-US" sz="1100" dirty="0"/>
              <a:t>BMW</a:t>
            </a:r>
            <a:endParaRPr lang="en-SG" sz="1100" dirty="0"/>
          </a:p>
          <a:p>
            <a:pPr lvl="0"/>
            <a:r>
              <a:rPr lang="en-US" sz="1100" dirty="0"/>
              <a:t>CHERY</a:t>
            </a:r>
            <a:endParaRPr lang="en-SG" sz="1100" dirty="0"/>
          </a:p>
          <a:p>
            <a:pPr lvl="0"/>
            <a:r>
              <a:rPr lang="en-US" sz="1100" dirty="0"/>
              <a:t>CHEVROLET</a:t>
            </a:r>
            <a:endParaRPr lang="en-SG" sz="1100" dirty="0"/>
          </a:p>
          <a:p>
            <a:pPr lvl="0"/>
            <a:r>
              <a:rPr lang="en-US" sz="1100" dirty="0"/>
              <a:t>CHRYSLER</a:t>
            </a:r>
            <a:endParaRPr lang="en-SG" sz="1100" dirty="0"/>
          </a:p>
          <a:p>
            <a:pPr lvl="0"/>
            <a:r>
              <a:rPr lang="en-US" sz="1100" dirty="0"/>
              <a:t>CITROEN</a:t>
            </a:r>
            <a:endParaRPr lang="en-SG" sz="1100" dirty="0"/>
          </a:p>
          <a:p>
            <a:pPr lvl="0"/>
            <a:r>
              <a:rPr lang="en-US" sz="1100" dirty="0"/>
              <a:t>DAIHATSU</a:t>
            </a:r>
            <a:endParaRPr lang="en-SG" sz="1100" dirty="0"/>
          </a:p>
          <a:p>
            <a:pPr lvl="0"/>
            <a:r>
              <a:rPr lang="en-US" sz="1100" dirty="0"/>
              <a:t>DODGE</a:t>
            </a:r>
            <a:endParaRPr lang="en-SG" sz="1100" dirty="0"/>
          </a:p>
          <a:p>
            <a:pPr lvl="0"/>
            <a:r>
              <a:rPr lang="en-US" sz="1100" dirty="0"/>
              <a:t>FERRARI</a:t>
            </a:r>
            <a:endParaRPr lang="en-SG" sz="1100" dirty="0"/>
          </a:p>
          <a:p>
            <a:pPr lvl="0"/>
            <a:r>
              <a:rPr lang="en-US" sz="1100" dirty="0"/>
              <a:t>FIAT</a:t>
            </a:r>
            <a:endParaRPr lang="en-SG" sz="1100" dirty="0"/>
          </a:p>
          <a:p>
            <a:pPr lvl="0"/>
            <a:r>
              <a:rPr lang="en-US" sz="1100" dirty="0"/>
              <a:t>FORD</a:t>
            </a:r>
            <a:endParaRPr lang="en-SG" sz="1100" dirty="0"/>
          </a:p>
          <a:p>
            <a:pPr lvl="0"/>
            <a:r>
              <a:rPr lang="en-US" sz="1100" dirty="0"/>
              <a:t>FOTON</a:t>
            </a:r>
            <a:endParaRPr lang="en-SG" sz="1100" dirty="0"/>
          </a:p>
          <a:p>
            <a:pPr lvl="0"/>
            <a:r>
              <a:rPr lang="en-US" sz="1100" dirty="0"/>
              <a:t>GEELY</a:t>
            </a:r>
            <a:endParaRPr lang="en-SG" sz="1100" dirty="0"/>
          </a:p>
          <a:p>
            <a:pPr lvl="0"/>
            <a:r>
              <a:rPr lang="en-US" sz="1100" dirty="0"/>
              <a:t>HONDA</a:t>
            </a:r>
            <a:endParaRPr lang="en-SG" sz="1100" dirty="0"/>
          </a:p>
          <a:p>
            <a:pPr lvl="0"/>
            <a:r>
              <a:rPr lang="en-US" sz="1100" dirty="0"/>
              <a:t>HUMMER</a:t>
            </a:r>
            <a:endParaRPr lang="en-SG" sz="1100" dirty="0"/>
          </a:p>
          <a:p>
            <a:pPr lvl="0"/>
            <a:r>
              <a:rPr lang="en-US" sz="1100" dirty="0"/>
              <a:t>INFINITI</a:t>
            </a:r>
            <a:endParaRPr lang="en-SG" sz="1100" dirty="0"/>
          </a:p>
          <a:p>
            <a:pPr lvl="0"/>
            <a:r>
              <a:rPr lang="en-US" sz="1100" dirty="0"/>
              <a:t>ISUZU</a:t>
            </a:r>
            <a:endParaRPr lang="en-SG" sz="1100" dirty="0"/>
          </a:p>
          <a:p>
            <a:pPr lvl="0"/>
            <a:r>
              <a:rPr lang="en-US" sz="1100" dirty="0"/>
              <a:t>JAGUAR</a:t>
            </a:r>
            <a:endParaRPr lang="en-SG" sz="1100" dirty="0"/>
          </a:p>
          <a:p>
            <a:pPr lvl="0"/>
            <a:r>
              <a:rPr lang="en-US" sz="1100" dirty="0"/>
              <a:t>JEEP</a:t>
            </a:r>
            <a:endParaRPr lang="en-SG" sz="1100" dirty="0"/>
          </a:p>
          <a:p>
            <a:pPr lvl="0"/>
            <a:r>
              <a:rPr lang="en-US" sz="1100" dirty="0"/>
              <a:t>KIA</a:t>
            </a:r>
            <a:endParaRPr lang="en-SG" sz="1100" dirty="0"/>
          </a:p>
          <a:p>
            <a:pPr lvl="0"/>
            <a:r>
              <a:rPr lang="en-US" sz="1100" dirty="0"/>
              <a:t>KOENIGSEGG</a:t>
            </a:r>
            <a:endParaRPr lang="en-SG" sz="1100" dirty="0"/>
          </a:p>
          <a:p>
            <a:pPr lvl="0"/>
            <a:r>
              <a:rPr lang="en-US" sz="1100" dirty="0"/>
              <a:t>LAMBORGHINI</a:t>
            </a:r>
            <a:endParaRPr lang="en-SG" sz="1100" dirty="0"/>
          </a:p>
          <a:p>
            <a:pPr lvl="0"/>
            <a:r>
              <a:rPr lang="en-US" sz="1100" dirty="0"/>
              <a:t>LAND ROVER</a:t>
            </a:r>
            <a:endParaRPr lang="en-SG" sz="1100" dirty="0"/>
          </a:p>
          <a:p>
            <a:pPr lvl="0"/>
            <a:r>
              <a:rPr lang="en-US" sz="1100" dirty="0"/>
              <a:t>LEXUS</a:t>
            </a:r>
            <a:endParaRPr lang="en-SG" sz="1100" dirty="0"/>
          </a:p>
          <a:p>
            <a:pPr lvl="0"/>
            <a:r>
              <a:rPr lang="en-US" sz="1100" dirty="0"/>
              <a:t>LOTUS</a:t>
            </a:r>
            <a:endParaRPr lang="en-SG" sz="1100" dirty="0"/>
          </a:p>
          <a:p>
            <a:pPr lvl="0"/>
            <a:r>
              <a:rPr lang="en-US" sz="1100" dirty="0"/>
              <a:t>MASERATI</a:t>
            </a:r>
            <a:endParaRPr lang="en-SG" sz="1100" dirty="0"/>
          </a:p>
          <a:p>
            <a:pPr lvl="0"/>
            <a:r>
              <a:rPr lang="en-US" sz="1100" dirty="0"/>
              <a:t>MAYBACH</a:t>
            </a:r>
            <a:endParaRPr lang="en-SG" sz="1100" dirty="0"/>
          </a:p>
          <a:p>
            <a:pPr lvl="0"/>
            <a:r>
              <a:rPr lang="en-US" sz="1100" dirty="0"/>
              <a:t>MAZDA</a:t>
            </a:r>
            <a:endParaRPr lang="en-SG" sz="1100" dirty="0"/>
          </a:p>
          <a:p>
            <a:pPr lvl="0"/>
            <a:r>
              <a:rPr lang="en-US" sz="1100" dirty="0"/>
              <a:t>MCLAREN</a:t>
            </a:r>
            <a:endParaRPr lang="en-SG" sz="1100" dirty="0"/>
          </a:p>
          <a:p>
            <a:pPr lvl="0"/>
            <a:r>
              <a:rPr lang="en-US" sz="1100" dirty="0"/>
              <a:t>MERCEDES-BENZ</a:t>
            </a:r>
            <a:endParaRPr lang="en-SG" sz="1100" dirty="0"/>
          </a:p>
          <a:p>
            <a:pPr lvl="0"/>
            <a:r>
              <a:rPr lang="en-US" sz="1100" dirty="0"/>
              <a:t>MINI</a:t>
            </a:r>
            <a:endParaRPr lang="en-SG" sz="1100" dirty="0"/>
          </a:p>
          <a:p>
            <a:pPr lvl="0"/>
            <a:r>
              <a:rPr lang="en-US" sz="1100" dirty="0"/>
              <a:t>MITSUBISHI</a:t>
            </a:r>
            <a:endParaRPr lang="en-SG" sz="1100" dirty="0"/>
          </a:p>
          <a:p>
            <a:pPr lvl="0"/>
            <a:r>
              <a:rPr lang="en-US" sz="1100" dirty="0"/>
              <a:t>NISSAN</a:t>
            </a:r>
            <a:endParaRPr lang="en-SG" sz="1100" dirty="0"/>
          </a:p>
          <a:p>
            <a:pPr lvl="0"/>
            <a:r>
              <a:rPr lang="en-US" sz="1100" dirty="0"/>
              <a:t>OPEL</a:t>
            </a:r>
            <a:endParaRPr lang="en-SG" sz="1100" dirty="0"/>
          </a:p>
          <a:p>
            <a:pPr lvl="0"/>
            <a:r>
              <a:rPr lang="en-US" sz="1100" dirty="0"/>
              <a:t>PEUGEOT</a:t>
            </a:r>
            <a:endParaRPr lang="en-SG" sz="1100" dirty="0"/>
          </a:p>
          <a:p>
            <a:pPr lvl="0"/>
            <a:r>
              <a:rPr lang="en-US" sz="1100" dirty="0"/>
              <a:t>PORSCHE</a:t>
            </a:r>
            <a:endParaRPr lang="en-SG" sz="1100" dirty="0"/>
          </a:p>
          <a:p>
            <a:pPr lvl="0"/>
            <a:r>
              <a:rPr lang="en-US" sz="1100" dirty="0"/>
              <a:t>PROTON</a:t>
            </a:r>
            <a:endParaRPr lang="en-SG" sz="1100" dirty="0"/>
          </a:p>
          <a:p>
            <a:pPr lvl="0"/>
            <a:r>
              <a:rPr lang="en-US" sz="1100" dirty="0"/>
              <a:t>PAGANI</a:t>
            </a:r>
            <a:endParaRPr lang="en-SG" sz="1100" dirty="0"/>
          </a:p>
          <a:p>
            <a:pPr lvl="0"/>
            <a:r>
              <a:rPr lang="en-US" sz="1100" dirty="0"/>
              <a:t>PERODUA</a:t>
            </a:r>
            <a:endParaRPr lang="en-SG" sz="1100" dirty="0"/>
          </a:p>
          <a:p>
            <a:pPr lvl="0"/>
            <a:r>
              <a:rPr lang="en-US" sz="1100" dirty="0"/>
              <a:t>RENAULT</a:t>
            </a:r>
            <a:endParaRPr lang="en-SG" sz="1100" dirty="0"/>
          </a:p>
          <a:p>
            <a:pPr lvl="0"/>
            <a:r>
              <a:rPr lang="en-US" sz="1100" dirty="0"/>
              <a:t>ROLLS-ROYCE</a:t>
            </a:r>
            <a:endParaRPr lang="en-SG" sz="1100" dirty="0"/>
          </a:p>
          <a:p>
            <a:pPr lvl="0"/>
            <a:r>
              <a:rPr lang="en-US" sz="1100" dirty="0"/>
              <a:t>ROVER</a:t>
            </a:r>
            <a:endParaRPr lang="en-SG" sz="1100" dirty="0"/>
          </a:p>
          <a:p>
            <a:pPr lvl="0"/>
            <a:r>
              <a:rPr lang="en-US" sz="1100" dirty="0"/>
              <a:t>SAAB</a:t>
            </a:r>
            <a:endParaRPr lang="en-SG" sz="1100" dirty="0"/>
          </a:p>
          <a:p>
            <a:pPr lvl="0"/>
            <a:r>
              <a:rPr lang="en-US" sz="1100" dirty="0"/>
              <a:t>SKODA</a:t>
            </a:r>
            <a:endParaRPr lang="en-SG" sz="1100" dirty="0"/>
          </a:p>
          <a:p>
            <a:pPr lvl="0"/>
            <a:r>
              <a:rPr lang="en-US" sz="1100" dirty="0"/>
              <a:t>SSANGYONG</a:t>
            </a:r>
            <a:endParaRPr lang="en-SG" sz="1100" dirty="0"/>
          </a:p>
          <a:p>
            <a:pPr lvl="0"/>
            <a:r>
              <a:rPr lang="en-US" sz="1100" dirty="0"/>
              <a:t>SUBARU</a:t>
            </a:r>
            <a:endParaRPr lang="en-SG" sz="1100" dirty="0"/>
          </a:p>
          <a:p>
            <a:pPr lvl="0"/>
            <a:r>
              <a:rPr lang="en-US" sz="1100" dirty="0"/>
              <a:t>SUZUKI</a:t>
            </a:r>
            <a:endParaRPr lang="en-SG" sz="1100" dirty="0"/>
          </a:p>
          <a:p>
            <a:pPr lvl="0"/>
            <a:r>
              <a:rPr lang="en-US" sz="1100" dirty="0"/>
              <a:t>TATA</a:t>
            </a:r>
            <a:endParaRPr lang="en-SG" sz="1100" dirty="0"/>
          </a:p>
          <a:p>
            <a:pPr lvl="0"/>
            <a:r>
              <a:rPr lang="en-US" sz="1100" dirty="0"/>
              <a:t>TESLA</a:t>
            </a:r>
            <a:endParaRPr lang="en-SG" sz="1100" dirty="0"/>
          </a:p>
          <a:p>
            <a:pPr lvl="0"/>
            <a:r>
              <a:rPr lang="en-US" sz="1100" dirty="0"/>
              <a:t>TOYOTA</a:t>
            </a:r>
            <a:endParaRPr lang="en-SG" sz="1100" dirty="0"/>
          </a:p>
          <a:p>
            <a:pPr lvl="0"/>
            <a:r>
              <a:rPr lang="en-US" sz="1100" dirty="0"/>
              <a:t>VOLKSWAGEN</a:t>
            </a:r>
            <a:endParaRPr lang="en-SG" sz="1100" dirty="0"/>
          </a:p>
          <a:p>
            <a:pPr lvl="0"/>
            <a:r>
              <a:rPr lang="en-US" sz="1100" dirty="0"/>
              <a:t>VOLVO</a:t>
            </a:r>
            <a:endParaRPr lang="en-SG" sz="1100" dirty="0"/>
          </a:p>
          <a:p>
            <a:endParaRPr lang="en-SG" sz="1100" dirty="0"/>
          </a:p>
        </p:txBody>
      </p:sp>
      <p:sp>
        <p:nvSpPr>
          <p:cNvPr id="118" name="TextBox 117"/>
          <p:cNvSpPr txBox="1"/>
          <p:nvPr/>
        </p:nvSpPr>
        <p:spPr>
          <a:xfrm>
            <a:off x="-2514600" y="1313021"/>
            <a:ext cx="168424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Step Process Wizard</a:t>
            </a:r>
            <a:endParaRPr lang="en-US" sz="1400" b="1" dirty="0"/>
          </a:p>
        </p:txBody>
      </p:sp>
      <p:cxnSp>
        <p:nvCxnSpPr>
          <p:cNvPr id="8" name="Straight Arrow Connector 7"/>
          <p:cNvCxnSpPr>
            <a:stCxn id="118" idx="3"/>
          </p:cNvCxnSpPr>
          <p:nvPr/>
        </p:nvCxnSpPr>
        <p:spPr>
          <a:xfrm flipV="1">
            <a:off x="-830356" y="1436135"/>
            <a:ext cx="601756" cy="30775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1852959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170</TotalTime>
  <Words>159</Words>
  <Application>Microsoft Office PowerPoint</Application>
  <PresentationFormat>On-screen Show (4:3)</PresentationFormat>
  <Paragraphs>105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Keppel Offshore &amp; Marine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Abdillah Bin ROSLI [KOM-LEGAL]</dc:creator>
  <cp:lastModifiedBy>Shahrul</cp:lastModifiedBy>
  <cp:revision>29</cp:revision>
  <dcterms:created xsi:type="dcterms:W3CDTF">2016-06-20T05:17:13Z</dcterms:created>
  <dcterms:modified xsi:type="dcterms:W3CDTF">2016-08-18T04:04:53Z</dcterms:modified>
</cp:coreProperties>
</file>